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7" r:id="rId8"/>
    <p:sldId id="263" r:id="rId9"/>
    <p:sldId id="265" r:id="rId10"/>
    <p:sldId id="261" r:id="rId11"/>
    <p:sldId id="264" r:id="rId12"/>
    <p:sldId id="266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2015.04.08.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2015.04.08.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2015.04.08.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2015.04.08.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2015.04.08.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2015.04.08.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2015.04.08.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2015.04.08.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2015.04.08.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2015.04.08.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2015.04.08.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4919B-4047-4DB1-8B39-23A42AEBA556}" type="datetimeFigureOut">
              <a:rPr lang="hu-HU" smtClean="0"/>
              <a:t>2015.04.08.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szövetségesek győzelme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0902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hu-HU" dirty="0" smtClean="0"/>
              <a:t>A háború véget ér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24744"/>
            <a:ext cx="8507288" cy="5256584"/>
          </a:xfrm>
        </p:spPr>
        <p:txBody>
          <a:bodyPr>
            <a:normAutofit fontScale="92500" lnSpcReduction="20000"/>
          </a:bodyPr>
          <a:lstStyle/>
          <a:p>
            <a:r>
              <a:rPr lang="hu-HU" b="1" dirty="0" smtClean="0"/>
              <a:t>San Francisco (1945. ápr.-jún</a:t>
            </a:r>
            <a:r>
              <a:rPr lang="hu-HU" b="1" dirty="0"/>
              <a:t>.</a:t>
            </a:r>
            <a:r>
              <a:rPr lang="hu-HU" b="1" dirty="0" smtClean="0"/>
              <a:t>): az ENSZ létrehozása </a:t>
            </a:r>
            <a:r>
              <a:rPr lang="hu-HU" dirty="0" smtClean="0"/>
              <a:t>a nemzetközi béke, biztonság garantálására</a:t>
            </a:r>
          </a:p>
          <a:p>
            <a:r>
              <a:rPr lang="hu-HU" dirty="0" smtClean="0"/>
              <a:t>A szövetségesek találkozása az Elbánál (Roosevelt már halott)</a:t>
            </a:r>
          </a:p>
          <a:p>
            <a:r>
              <a:rPr lang="hu-HU" dirty="0" smtClean="0"/>
              <a:t>Hitler feleségül veszi barátnőjét, Eva Braunt, és öngyilkos lesz</a:t>
            </a:r>
          </a:p>
          <a:p>
            <a:r>
              <a:rPr lang="hu-HU" dirty="0" smtClean="0"/>
              <a:t>A Vörös Hadsereg beveszi Berlint (1945. máj. 2.)</a:t>
            </a:r>
          </a:p>
          <a:p>
            <a:r>
              <a:rPr lang="hu-HU" dirty="0" smtClean="0"/>
              <a:t>A német kapituláció (1945. máj. 8</a:t>
            </a:r>
            <a:r>
              <a:rPr lang="hu-HU" dirty="0" smtClean="0"/>
              <a:t>.)</a:t>
            </a:r>
            <a:br>
              <a:rPr lang="hu-HU" dirty="0" smtClean="0"/>
            </a:br>
            <a:endParaRPr lang="hu-HU" dirty="0" smtClean="0"/>
          </a:p>
          <a:p>
            <a:r>
              <a:rPr lang="hu-HU" i="1" dirty="0" smtClean="0"/>
              <a:t>az USA eredetileg itt akarta ledobni az atombombát, de az még nem készült el</a:t>
            </a:r>
            <a:endParaRPr lang="hu-HU" i="1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28557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Potsdam (1945. júl.)</a:t>
            </a:r>
            <a:br>
              <a:rPr lang="hu-HU" dirty="0" smtClean="0"/>
            </a:br>
            <a:r>
              <a:rPr lang="hu-HU" dirty="0" err="1" smtClean="0"/>
              <a:t>Sztálin-Attlee-Truman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No. keleti határainak rögzítése</a:t>
            </a:r>
          </a:p>
          <a:p>
            <a:r>
              <a:rPr lang="hu-HU" dirty="0" smtClean="0"/>
              <a:t>A megszállás övezetek szerint…</a:t>
            </a:r>
          </a:p>
          <a:p>
            <a:r>
              <a:rPr lang="hu-HU" dirty="0" smtClean="0"/>
              <a:t>A háborús bűnösök felelősségre vonása …</a:t>
            </a:r>
          </a:p>
          <a:p>
            <a:r>
              <a:rPr lang="hu-HU" dirty="0" smtClean="0"/>
              <a:t>A német nép kollektív bűnösségére való tekintettel Köztes-Európa országaiból vissza kell őket telepíteni Németországba…		TK. 125/6.</a:t>
            </a:r>
          </a:p>
          <a:p>
            <a:endParaRPr lang="hu-HU" dirty="0"/>
          </a:p>
          <a:p>
            <a:r>
              <a:rPr lang="hu-HU" dirty="0" smtClean="0"/>
              <a:t>Még erősebb az együttműködés, mint az amerikai-szovjet szembenállás!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07724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Japán vereség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88632"/>
          </a:xfrm>
        </p:spPr>
        <p:txBody>
          <a:bodyPr>
            <a:normAutofit fontScale="85000" lnSpcReduction="20000"/>
          </a:bodyPr>
          <a:lstStyle/>
          <a:p>
            <a:r>
              <a:rPr lang="hu-HU" dirty="0" smtClean="0"/>
              <a:t>Oppenheimer vezetésével titkos sivatagi kísérletek zajlottak az USA-ban </a:t>
            </a:r>
            <a:r>
              <a:rPr lang="hu-HU" dirty="0" smtClean="0"/>
              <a:t>(Los </a:t>
            </a:r>
            <a:r>
              <a:rPr lang="hu-HU" dirty="0" err="1" smtClean="0"/>
              <a:t>Alamos-i</a:t>
            </a:r>
            <a:r>
              <a:rPr lang="hu-HU" dirty="0" smtClean="0"/>
              <a:t> bázis) atombomba </a:t>
            </a:r>
            <a:r>
              <a:rPr lang="hu-HU" dirty="0" smtClean="0"/>
              <a:t>kifejlesztésére és felhasználására magyar közreműködéssel (Teller Ede)</a:t>
            </a:r>
          </a:p>
          <a:p>
            <a:r>
              <a:rPr lang="hu-HU" dirty="0" smtClean="0"/>
              <a:t>Atombombák ledobása, hogy az USA-nak a jelentős katonai áldozatot ne kelljen vállalni a </a:t>
            </a:r>
            <a:r>
              <a:rPr lang="hu-HU" dirty="0" err="1" smtClean="0"/>
              <a:t>kamikaze-harcosok</a:t>
            </a:r>
            <a:r>
              <a:rPr lang="hu-HU" dirty="0" smtClean="0"/>
              <a:t> ellenében</a:t>
            </a:r>
            <a:br>
              <a:rPr lang="hu-HU" dirty="0" smtClean="0"/>
            </a:br>
            <a:r>
              <a:rPr lang="hu-HU" b="1" dirty="0" smtClean="0"/>
              <a:t>Hirosima (1945. aug. 6. , Nagaszaki (1945. aug. 9.)</a:t>
            </a:r>
          </a:p>
          <a:p>
            <a:r>
              <a:rPr lang="hu-HU" dirty="0" smtClean="0"/>
              <a:t>A két bomba ledobása üzenet Japánnak—de üzenet a </a:t>
            </a:r>
            <a:r>
              <a:rPr lang="hu-HU" dirty="0" err="1"/>
              <a:t>S</a:t>
            </a:r>
            <a:r>
              <a:rPr lang="hu-HU" dirty="0" err="1" smtClean="0"/>
              <a:t>zu.-nak</a:t>
            </a:r>
            <a:r>
              <a:rPr lang="hu-HU" dirty="0" smtClean="0"/>
              <a:t> is; tkp. </a:t>
            </a:r>
            <a:r>
              <a:rPr lang="hu-HU" i="1" dirty="0" smtClean="0"/>
              <a:t>elkezdődött a hidegháború, a fegyverkezési verseny</a:t>
            </a:r>
          </a:p>
          <a:p>
            <a:r>
              <a:rPr lang="hu-HU" dirty="0" smtClean="0"/>
              <a:t>A japán császár így jelentős presztízsveszteség nélkül kapitulálhat </a:t>
            </a:r>
            <a:r>
              <a:rPr lang="hu-HU" b="1" dirty="0" smtClean="0"/>
              <a:t>(1945. szept. 2.</a:t>
            </a:r>
            <a:r>
              <a:rPr lang="hu-HU" dirty="0" smtClean="0"/>
              <a:t>); e napot az ország az új idők kezdetének tekinti</a:t>
            </a:r>
          </a:p>
          <a:p>
            <a:r>
              <a:rPr lang="hu-HU" dirty="0" smtClean="0"/>
              <a:t>Az utolsó japán katonát 1974-ben találják meg a dzsungelben; ő nem tudott a világháború végéről, országa fegyverletételéről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38738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Antifasiszta együttműködés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/>
          <a:lstStyle/>
          <a:p>
            <a:r>
              <a:rPr lang="hu-HU" b="1" dirty="0" smtClean="0"/>
              <a:t>Atlanti Charta (1941. aug.): Anglia, USA… </a:t>
            </a:r>
            <a:r>
              <a:rPr lang="hu-HU" dirty="0" err="1" smtClean="0"/>
              <a:t>Szu</a:t>
            </a:r>
            <a:r>
              <a:rPr lang="hu-HU" dirty="0" smtClean="0"/>
              <a:t>.: </a:t>
            </a:r>
            <a:br>
              <a:rPr lang="hu-HU" dirty="0" smtClean="0"/>
            </a:br>
            <a:r>
              <a:rPr lang="hu-HU" dirty="0" smtClean="0"/>
              <a:t>a háború utáni világgal kapcsolatos elvárások megfogalmazása</a:t>
            </a:r>
            <a:r>
              <a:rPr lang="hu-HU" dirty="0"/>
              <a:t>	</a:t>
            </a:r>
            <a:r>
              <a:rPr lang="hu-HU" dirty="0" smtClean="0"/>
              <a:t>			TK.119/4.</a:t>
            </a:r>
            <a:br>
              <a:rPr lang="hu-HU" dirty="0" smtClean="0"/>
            </a:br>
            <a:r>
              <a:rPr lang="hu-HU" dirty="0" err="1" smtClean="0"/>
              <a:t>-annexió</a:t>
            </a:r>
            <a:r>
              <a:rPr lang="hu-HU" dirty="0" smtClean="0"/>
              <a:t> nélküli béke</a:t>
            </a:r>
            <a:br>
              <a:rPr lang="hu-HU" dirty="0" smtClean="0"/>
            </a:br>
            <a:r>
              <a:rPr lang="hu-HU" dirty="0" err="1" smtClean="0"/>
              <a:t>-a</a:t>
            </a:r>
            <a:r>
              <a:rPr lang="hu-HU" dirty="0" smtClean="0"/>
              <a:t> népek önrendelkezése </a:t>
            </a:r>
            <a:br>
              <a:rPr lang="hu-HU" dirty="0" smtClean="0"/>
            </a:br>
            <a:r>
              <a:rPr lang="hu-HU" dirty="0" err="1" smtClean="0"/>
              <a:t>-szabad</a:t>
            </a:r>
            <a:r>
              <a:rPr lang="hu-HU" dirty="0" smtClean="0"/>
              <a:t> kereskedelem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vö. a wilsoni 14 ponttal!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16625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3 nagyhatalom csúcstalálkozói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 smtClean="0"/>
              <a:t>A katonai stratégia (pl. a 2. front ügye) és </a:t>
            </a:r>
            <a:br>
              <a:rPr lang="hu-HU" dirty="0" smtClean="0"/>
            </a:br>
            <a:r>
              <a:rPr lang="hu-HU" dirty="0" smtClean="0"/>
              <a:t>a háború utáni berendezkedés egyeztetése</a:t>
            </a:r>
          </a:p>
          <a:p>
            <a:r>
              <a:rPr lang="hu-HU" dirty="0" smtClean="0"/>
              <a:t>Sztálin és Churchill a befolyási övezetek kérdését kitüntetetten kezeli, </a:t>
            </a:r>
            <a:br>
              <a:rPr lang="hu-HU" dirty="0" smtClean="0"/>
            </a:br>
            <a:r>
              <a:rPr lang="hu-HU" dirty="0" smtClean="0"/>
              <a:t>Roosevelt szerint először katonai kérdések vannak, csak aztán politikaiak</a:t>
            </a:r>
          </a:p>
          <a:p>
            <a:r>
              <a:rPr lang="hu-HU" dirty="0" smtClean="0"/>
              <a:t>TK. 124/1.</a:t>
            </a:r>
          </a:p>
          <a:p>
            <a:r>
              <a:rPr lang="hu-HU" b="1" dirty="0" smtClean="0"/>
              <a:t>Casablanca (1943. jan.): </a:t>
            </a:r>
            <a:r>
              <a:rPr lang="hu-HU" i="1" dirty="0" smtClean="0"/>
              <a:t>Roosevelt, Churchill</a:t>
            </a:r>
            <a:br>
              <a:rPr lang="hu-HU" i="1" dirty="0" smtClean="0"/>
            </a:br>
            <a:r>
              <a:rPr lang="hu-HU" dirty="0" err="1" smtClean="0"/>
              <a:t>-a</a:t>
            </a:r>
            <a:r>
              <a:rPr lang="hu-HU" dirty="0" smtClean="0"/>
              <a:t> németektől elvárás a feltétel nélküli megadás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13377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Teherán (1943. nov.)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/>
          <a:lstStyle/>
          <a:p>
            <a:r>
              <a:rPr lang="hu-HU" dirty="0" smtClean="0"/>
              <a:t>A 2. front megnyitása </a:t>
            </a:r>
            <a:r>
              <a:rPr lang="hu-HU" dirty="0" err="1" smtClean="0"/>
              <a:t>Normandiában</a:t>
            </a:r>
            <a:endParaRPr lang="hu-HU" dirty="0" smtClean="0"/>
          </a:p>
          <a:p>
            <a:r>
              <a:rPr lang="hu-HU" dirty="0" smtClean="0"/>
              <a:t>Az európai háború végén Sztálin megtámadja Japánt, felmondva a vele kötött meg nem támadási egyezményt</a:t>
            </a:r>
          </a:p>
          <a:p>
            <a:r>
              <a:rPr lang="hu-HU" dirty="0" smtClean="0"/>
              <a:t>Sztálin 1939/40-es területszerzéseit jóváhagyják</a:t>
            </a:r>
            <a:br>
              <a:rPr lang="hu-HU" dirty="0" smtClean="0"/>
            </a:br>
            <a:r>
              <a:rPr lang="hu-HU" dirty="0" smtClean="0"/>
              <a:t>	nem a Balkánon lesz a 2. front, Köztes-Európa szovjet zóna lesz</a:t>
            </a:r>
            <a:endParaRPr lang="hu-HU" dirty="0"/>
          </a:p>
        </p:txBody>
      </p:sp>
      <p:sp>
        <p:nvSpPr>
          <p:cNvPr id="4" name="Jobbra nyíl 3"/>
          <p:cNvSpPr/>
          <p:nvPr/>
        </p:nvSpPr>
        <p:spPr>
          <a:xfrm flipV="1">
            <a:off x="395536" y="4519984"/>
            <a:ext cx="50405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1120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 német vereség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5616624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A Valkűr-hadművelet: katonatiszti merénylet Hitler ellen (1944. júl.)	az ellenzék elleni terror</a:t>
            </a:r>
          </a:p>
          <a:p>
            <a:r>
              <a:rPr lang="hu-HU" b="1" dirty="0" smtClean="0"/>
              <a:t>1944. jún. 6. : D-nap (partraszállás </a:t>
            </a:r>
            <a:r>
              <a:rPr lang="hu-HU" b="1" dirty="0" err="1" smtClean="0"/>
              <a:t>Normandiában</a:t>
            </a:r>
            <a:r>
              <a:rPr lang="hu-HU" b="1" dirty="0" smtClean="0"/>
              <a:t>)</a:t>
            </a:r>
          </a:p>
          <a:p>
            <a:r>
              <a:rPr lang="hu-HU" dirty="0" smtClean="0"/>
              <a:t>1944. szept.: varsói felkelés </a:t>
            </a:r>
            <a:r>
              <a:rPr lang="hu-HU" dirty="0" err="1" smtClean="0"/>
              <a:t>--a</a:t>
            </a:r>
            <a:r>
              <a:rPr lang="hu-HU" dirty="0" smtClean="0"/>
              <a:t> németek leverik, majd a </a:t>
            </a:r>
            <a:r>
              <a:rPr lang="hu-HU" dirty="0" err="1" smtClean="0"/>
              <a:t>Szu</a:t>
            </a:r>
            <a:r>
              <a:rPr lang="hu-HU" dirty="0" smtClean="0"/>
              <a:t>. </a:t>
            </a:r>
            <a:r>
              <a:rPr lang="hu-HU" dirty="0"/>
              <a:t>f</a:t>
            </a:r>
            <a:r>
              <a:rPr lang="hu-HU" dirty="0" smtClean="0"/>
              <a:t>elszabadítja Varsót</a:t>
            </a:r>
          </a:p>
          <a:p>
            <a:r>
              <a:rPr lang="hu-HU" dirty="0" smtClean="0"/>
              <a:t>A román kiugrás (1944. aug.)		a Vörös Hadsereg könnyebben bejut a Kárpát-medencébe</a:t>
            </a:r>
          </a:p>
          <a:p>
            <a:r>
              <a:rPr lang="hu-HU" dirty="0" smtClean="0"/>
              <a:t>Az utolsó nagyobb német ellentámadás nyugaton az Ardenneknél (1944. dec. ), de kifogy a tankokból az üzemanyag ( a benzint is a szövetségesektől kellene megszerezni…). Mindez nosztalgikus emlékezés a sikeres villámháborús támadásra, a Maginot-vonal megkerülésére. (A cél Antwerpen elfoglalása lenne, ahova a szövetséges utánpótlás érkezik.)</a:t>
            </a:r>
          </a:p>
          <a:p>
            <a:endParaRPr lang="hu-HU" dirty="0"/>
          </a:p>
        </p:txBody>
      </p:sp>
      <p:sp>
        <p:nvSpPr>
          <p:cNvPr id="4" name="Jobbra nyíl 3"/>
          <p:cNvSpPr/>
          <p:nvPr/>
        </p:nvSpPr>
        <p:spPr>
          <a:xfrm>
            <a:off x="3059832" y="1556792"/>
            <a:ext cx="432048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Jobbra nyíl 4"/>
          <p:cNvSpPr/>
          <p:nvPr/>
        </p:nvSpPr>
        <p:spPr>
          <a:xfrm>
            <a:off x="5220072" y="3212976"/>
            <a:ext cx="504056" cy="1897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9166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„csodafegyverek”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6851104" cy="5069160"/>
          </a:xfrm>
        </p:spPr>
        <p:txBody>
          <a:bodyPr>
            <a:normAutofit/>
          </a:bodyPr>
          <a:lstStyle/>
          <a:p>
            <a:pPr algn="just"/>
            <a:r>
              <a:rPr lang="hu-HU" dirty="0" smtClean="0"/>
              <a:t>A náci propaganda szerint képesek a háború megnyerésére.</a:t>
            </a:r>
          </a:p>
          <a:p>
            <a:pPr algn="just"/>
            <a:r>
              <a:rPr lang="hu-HU" dirty="0" smtClean="0"/>
              <a:t>A V-1 </a:t>
            </a:r>
            <a:r>
              <a:rPr lang="hu-HU" dirty="0" smtClean="0"/>
              <a:t>pilóta nélküli szárnyas </a:t>
            </a:r>
            <a:r>
              <a:rPr lang="hu-HU" dirty="0" smtClean="0"/>
              <a:t>bomba, majd a V-2 közép- hatótávolságú rakéták 1944-ben ismét bombázzák Londont és a partra szállt szövetségeseket, de a háború menetét megfordítani már nem tudják. </a:t>
            </a:r>
            <a:br>
              <a:rPr lang="hu-HU" dirty="0" smtClean="0"/>
            </a:br>
            <a:r>
              <a:rPr lang="hu-HU" dirty="0" smtClean="0"/>
              <a:t>A polgári áldozatok számát növelték.</a:t>
            </a: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92696"/>
            <a:ext cx="1440160" cy="4817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7452320" y="594928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V-2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27165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 moszkvai cetli (szalvéta)	TK. 124/3., 4.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1944. okt.: Churchill és Sztálin találkozója</a:t>
            </a:r>
          </a:p>
          <a:p>
            <a:r>
              <a:rPr lang="hu-HU" smtClean="0"/>
              <a:t>A köztes-európai érdekszférák </a:t>
            </a:r>
            <a:r>
              <a:rPr lang="hu-HU" dirty="0" smtClean="0"/>
              <a:t>kérdése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64888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Jalta (1945. febr.)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836712"/>
            <a:ext cx="8507288" cy="5688632"/>
          </a:xfrm>
        </p:spPr>
        <p:txBody>
          <a:bodyPr>
            <a:normAutofit/>
          </a:bodyPr>
          <a:lstStyle/>
          <a:p>
            <a:pPr algn="just"/>
            <a:r>
              <a:rPr lang="hu-HU" dirty="0" smtClean="0"/>
              <a:t>Egy beteg </a:t>
            </a:r>
            <a:r>
              <a:rPr lang="hu-HU" dirty="0"/>
              <a:t>R</a:t>
            </a:r>
            <a:r>
              <a:rPr lang="hu-HU" dirty="0" smtClean="0"/>
              <a:t>oosevelt, a házigazdával a befolyási zónákról egyedül alkudozó Churchill…</a:t>
            </a:r>
          </a:p>
          <a:p>
            <a:pPr algn="just"/>
            <a:r>
              <a:rPr lang="hu-HU" b="1" dirty="0" smtClean="0"/>
              <a:t>A háború utáni Európa képe: </a:t>
            </a:r>
            <a:br>
              <a:rPr lang="hu-HU" b="1" dirty="0" smtClean="0"/>
            </a:br>
            <a:r>
              <a:rPr lang="hu-HU" dirty="0" err="1" smtClean="0"/>
              <a:t>-a</a:t>
            </a:r>
            <a:r>
              <a:rPr lang="hu-HU" dirty="0" smtClean="0"/>
              <a:t> lengyel határok nyugatra tolása</a:t>
            </a:r>
            <a:br>
              <a:rPr lang="hu-HU" dirty="0" smtClean="0"/>
            </a:br>
            <a:r>
              <a:rPr lang="hu-HU" dirty="0" err="1" smtClean="0"/>
              <a:t>-szovjet</a:t>
            </a:r>
            <a:r>
              <a:rPr lang="hu-HU" dirty="0" smtClean="0"/>
              <a:t> ígéret a szabad választásokra Lengyelországban</a:t>
            </a:r>
            <a:br>
              <a:rPr lang="hu-HU" dirty="0" smtClean="0"/>
            </a:br>
            <a:r>
              <a:rPr lang="hu-HU" dirty="0" smtClean="0"/>
              <a:t>-4 megszállási zóna lesz (</a:t>
            </a:r>
            <a:r>
              <a:rPr lang="hu-HU" dirty="0" err="1" smtClean="0"/>
              <a:t>fr</a:t>
            </a:r>
            <a:r>
              <a:rPr lang="hu-HU" dirty="0" smtClean="0"/>
              <a:t>. </a:t>
            </a:r>
            <a:r>
              <a:rPr lang="hu-HU" dirty="0"/>
              <a:t>i</a:t>
            </a:r>
            <a:r>
              <a:rPr lang="hu-HU" dirty="0" smtClean="0"/>
              <a:t>s) Németországban </a:t>
            </a:r>
            <a:br>
              <a:rPr lang="hu-HU" dirty="0" smtClean="0"/>
            </a:br>
            <a:r>
              <a:rPr lang="hu-HU" dirty="0" err="1" smtClean="0"/>
              <a:t>-No</a:t>
            </a:r>
            <a:r>
              <a:rPr lang="hu-HU" dirty="0" smtClean="0"/>
              <a:t>. </a:t>
            </a:r>
            <a:r>
              <a:rPr lang="hu-HU" dirty="0"/>
              <a:t>á</a:t>
            </a:r>
            <a:r>
              <a:rPr lang="hu-HU" dirty="0" smtClean="0"/>
              <a:t>ruban is fizethet jóvátételt</a:t>
            </a:r>
            <a:br>
              <a:rPr lang="hu-HU" dirty="0" smtClean="0"/>
            </a:br>
            <a:r>
              <a:rPr lang="hu-HU" dirty="0" err="1" smtClean="0"/>
              <a:t>-szavakban</a:t>
            </a:r>
            <a:r>
              <a:rPr lang="hu-HU" dirty="0" smtClean="0"/>
              <a:t> elfogadják Köztes- Európa országainak szabad fejlődését </a:t>
            </a:r>
            <a:br>
              <a:rPr lang="hu-HU" dirty="0" smtClean="0"/>
            </a:br>
            <a:r>
              <a:rPr lang="hu-HU" dirty="0" smtClean="0"/>
              <a:t>(a valóság: óriási szovjet haderő van jelen!)</a:t>
            </a:r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18661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Néró-parancs (1945. márc.)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Minden katonai, közlekedési, ipari, ellátási, hírszerzési objektum megsemmisítendő Németországban. Sokan szabotálják (pl. a hadügyminiszter </a:t>
            </a:r>
            <a:r>
              <a:rPr lang="hu-HU" dirty="0" err="1" smtClean="0"/>
              <a:t>Speer</a:t>
            </a:r>
            <a:r>
              <a:rPr lang="hu-HU" dirty="0" smtClean="0"/>
              <a:t>).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59368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344</Words>
  <Application>Microsoft Office PowerPoint</Application>
  <PresentationFormat>Diavetítés a képernyőre (4:3 oldalarány)</PresentationFormat>
  <Paragraphs>50</Paragraphs>
  <Slides>12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Office-téma</vt:lpstr>
      <vt:lpstr>A szövetségesek győzelme</vt:lpstr>
      <vt:lpstr>Antifasiszta együttműködés</vt:lpstr>
      <vt:lpstr>A 3 nagyhatalom csúcstalálkozói</vt:lpstr>
      <vt:lpstr>Teherán (1943. nov.)</vt:lpstr>
      <vt:lpstr>A német vereség</vt:lpstr>
      <vt:lpstr>A „csodafegyverek”</vt:lpstr>
      <vt:lpstr>A moszkvai cetli (szalvéta) TK. 124/3., 4.</vt:lpstr>
      <vt:lpstr>Jalta (1945. febr.)</vt:lpstr>
      <vt:lpstr>A Néró-parancs (1945. márc.)</vt:lpstr>
      <vt:lpstr>A háború véget ér</vt:lpstr>
      <vt:lpstr>Potsdam (1945. júl.) Sztálin-Attlee-Truman</vt:lpstr>
      <vt:lpstr>Japán vereség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szövetségesek győzelme</dc:title>
  <dc:creator>Felhasználó</dc:creator>
  <cp:lastModifiedBy>Felhasználó</cp:lastModifiedBy>
  <cp:revision>15</cp:revision>
  <dcterms:created xsi:type="dcterms:W3CDTF">2015-04-05T18:14:42Z</dcterms:created>
  <dcterms:modified xsi:type="dcterms:W3CDTF">2015-04-08T19:32:14Z</dcterms:modified>
</cp:coreProperties>
</file>